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335" r:id="rId2"/>
    <p:sldId id="399" r:id="rId3"/>
    <p:sldId id="398" r:id="rId4"/>
    <p:sldId id="337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93" r:id="rId13"/>
    <p:sldId id="39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EFF3-3365-4467-B371-2B1CDBF735D1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C793-E49B-4871-BD28-EBE08F2F1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2F53-4D26-4DFC-833D-C6018076515E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416F-CD2E-4CC2-B639-6099986D0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C401-3B6C-4DAB-9766-BF99ADB2141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7C37-32E0-4A92-A11D-5E3F9DF91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1B47-6509-4748-920B-4180624A5C2E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5B50-9E0D-4ECF-B43A-F5D5AE530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1854-6CB0-4B96-9BF9-FC5C419663A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23FD-21B4-4224-9BD0-E388996DD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0B75-0E8D-4F25-9F5B-D59E1B482E96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3461-2BDD-4F72-A88F-36465A319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2A87-EF5B-4AF3-919A-5178CFFBCADF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B9B8-D7DB-438D-B964-02EC05E13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B84C-92BC-470B-AD93-981B718856B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298F-34BF-4DDF-8CDE-1A7381D0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80CB-0236-4B6B-9E58-DE59A629C0C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088A-A733-4D93-8879-CC3187432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3267-CE1F-466C-A642-AB03173A8BF4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B08C-11A8-4A0E-BB18-9D10B80E9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839F-9292-4212-A361-A601665144D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9137-66D8-40F7-BFF5-F25D4A436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94929-DDC0-4E4E-8DC6-23AFE9739E37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8FBE1-E754-4E08-8000-773A54F85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3" r:id="rId4"/>
    <p:sldLayoutId id="2147483927" r:id="rId5"/>
    <p:sldLayoutId id="2147483922" r:id="rId6"/>
    <p:sldLayoutId id="2147483928" r:id="rId7"/>
    <p:sldLayoutId id="2147483929" r:id="rId8"/>
    <p:sldLayoutId id="2147483930" r:id="rId9"/>
    <p:sldLayoutId id="2147483921" r:id="rId10"/>
    <p:sldLayoutId id="21474839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1412776"/>
            <a:ext cx="8659812" cy="5112568"/>
          </a:xfrm>
        </p:spPr>
        <p:txBody>
          <a:bodyPr anchor="b"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54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54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54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54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54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Комиссия </a:t>
            </a:r>
            <a:r>
              <a:rPr lang="ru-RU" sz="54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</a:t>
            </a:r>
            <a:r>
              <a:rPr lang="ru-RU" sz="54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делам несовершеннолетних и защите их прав – помощь семьям, оказавшимся в трудной жизненной ситуации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800" b="1" i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88913"/>
            <a:ext cx="8235950" cy="2519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5. Жестокое обращение с детьми со стороны родителей (нанесение физического, психического и морального ущерба ребенку</a:t>
            </a:r>
            <a:r>
              <a:rPr lang="ru-RU" smtClean="0">
                <a:latin typeface="Arial" charset="0"/>
              </a:rPr>
              <a:t>).</a:t>
            </a:r>
          </a:p>
        </p:txBody>
      </p:sp>
      <p:pic>
        <p:nvPicPr>
          <p:cNvPr id="27650" name="Picture 3" descr="8cc4de93afc9cc6b36a3a56ff78217e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33625"/>
            <a:ext cx="6769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6. Отсутствие контроля за воспитанием и обучением детей (отсутствие связи со школой, невнимание родителей к успеваемости ребенка).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Arial" charset="0"/>
              </a:rPr>
              <a:t>   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i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i="1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i="1" smtClean="0">
                <a:latin typeface="Arial" charset="0"/>
              </a:rPr>
              <a:t>(ст.1, «Комментарий к Федеральному закону от 24 июня 1999г. № 120-ФЗ «Об основах системы профилактики безнадзорности и правонарушений несовершеннолетних» (постатейный).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i="1" smtClean="0">
                <a:latin typeface="Arial" charset="0"/>
              </a:rPr>
              <a:t>    (Козлов С.С.)</a:t>
            </a:r>
          </a:p>
        </p:txBody>
      </p:sp>
      <p:pic>
        <p:nvPicPr>
          <p:cNvPr id="28674" name="Picture 3" descr="imagesCAXSU0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916113"/>
            <a:ext cx="4214813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imagesCAERJ9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4105275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608512" cy="5747469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sz="4400" b="1" i="1" dirty="0">
                <a:solidFill>
                  <a:prstClr val="black"/>
                </a:solidFill>
                <a:latin typeface="Franklin Gothic Book" pitchFamily="34" charset="0"/>
                <a:cs typeface="Arial" charset="0"/>
              </a:rPr>
              <a:t>ЭТО НАШИ ДЕТИ</a:t>
            </a:r>
          </a:p>
          <a:p>
            <a:endParaRPr lang="ru-RU" dirty="0"/>
          </a:p>
        </p:txBody>
      </p:sp>
      <p:pic>
        <p:nvPicPr>
          <p:cNvPr id="4" name="Рисунок 4" descr="pravonar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5436096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4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92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sz="7200" b="1" i="1" dirty="0" smtClean="0"/>
              <a:t>Живи для другого, если хочешь чтобы жили для тебя»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Пьер Буаста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214950"/>
            <a:ext cx="5843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Franklin Gothic Medium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44058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6215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/>
              <a:t>Комиссия </a:t>
            </a:r>
            <a:r>
              <a:rPr lang="ru-RU" sz="4000" b="1" i="1" dirty="0" smtClean="0"/>
              <a:t>– координирующий орган всей системы профилактики безнадзорности и правонарушений несовершеннолетних и один </a:t>
            </a:r>
            <a:r>
              <a:rPr lang="ru-RU" sz="4000" b="1" i="1" dirty="0" smtClean="0"/>
              <a:t>из основных </a:t>
            </a:r>
            <a:r>
              <a:rPr lang="ru-RU" sz="4000" b="1" i="1" dirty="0" smtClean="0"/>
              <a:t>институтов, обеспечивающих защиту прав и законных интересов несовершеннолетних</a:t>
            </a:r>
            <a:r>
              <a:rPr lang="ru-RU" sz="4000" b="1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786742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686800" cy="857256"/>
          </a:xfrm>
        </p:spPr>
        <p:txBody>
          <a:bodyPr/>
          <a:lstStyle/>
          <a:p>
            <a:pPr lvl="0" algn="ctr">
              <a:buClr>
                <a:srgbClr val="F0A22E"/>
              </a:buClr>
              <a:buNone/>
            </a:pPr>
            <a:endParaRPr lang="ru-RU" b="1" i="1" u="sng" dirty="0" smtClean="0">
              <a:solidFill>
                <a:srgbClr val="4E3B30"/>
              </a:solidFill>
              <a:latin typeface="Arial" charset="0"/>
            </a:endParaRPr>
          </a:p>
          <a:p>
            <a:pPr lvl="0" algn="ctr">
              <a:buClr>
                <a:srgbClr val="F0A22E"/>
              </a:buClr>
              <a:buNone/>
            </a:pPr>
            <a:r>
              <a:rPr lang="ru-RU" b="1" i="1" u="sng" dirty="0" smtClean="0">
                <a:solidFill>
                  <a:srgbClr val="4E3B30"/>
                </a:solidFill>
                <a:latin typeface="Arial" charset="0"/>
              </a:rPr>
              <a:t>ИНДИВИДУАЛЬНАЯ </a:t>
            </a:r>
            <a:r>
              <a:rPr lang="ru-RU" b="1" i="1" u="sng" dirty="0" smtClean="0">
                <a:solidFill>
                  <a:srgbClr val="4E3B30"/>
                </a:solidFill>
                <a:latin typeface="Arial" charset="0"/>
              </a:rPr>
              <a:t>ПРОФИЛАКТИЧЕСКАЯ </a:t>
            </a:r>
            <a:r>
              <a:rPr lang="ru-RU" b="1" i="1" u="sng" dirty="0" smtClean="0">
                <a:solidFill>
                  <a:srgbClr val="4E3B30"/>
                </a:solidFill>
                <a:latin typeface="Arial" charset="0"/>
              </a:rPr>
              <a:t>РАБОТА </a:t>
            </a:r>
            <a:r>
              <a:rPr lang="ru-RU" b="1" dirty="0" smtClean="0">
                <a:solidFill>
                  <a:srgbClr val="4E3B30"/>
                </a:solidFill>
                <a:latin typeface="Arial" charset="0"/>
              </a:rPr>
              <a:t>– </a:t>
            </a:r>
            <a:endParaRPr lang="ru-RU" b="1" dirty="0" smtClean="0">
              <a:solidFill>
                <a:srgbClr val="4E3B30"/>
              </a:solidFill>
              <a:latin typeface="Arial" charset="0"/>
            </a:endParaRPr>
          </a:p>
          <a:p>
            <a:pPr lvl="0" algn="ctr">
              <a:buClr>
                <a:srgbClr val="F0A22E"/>
              </a:buClr>
              <a:buNone/>
            </a:pPr>
            <a:r>
              <a:rPr lang="ru-RU" b="1" dirty="0" smtClean="0">
                <a:solidFill>
                  <a:srgbClr val="4E3B30"/>
                </a:solidFill>
                <a:latin typeface="Arial" charset="0"/>
              </a:rPr>
              <a:t>деятельность по своевременному выявлению несовершеннолетних и семей, находящихся в социально опасном положении, а также по их социально-педагогической реабилитации и (или) предупреждению совершения ими правонарушений и антиобщественных действий</a:t>
            </a:r>
            <a:r>
              <a:rPr lang="ru-RU" b="1" dirty="0" smtClean="0">
                <a:solidFill>
                  <a:srgbClr val="4E3B30"/>
                </a:solidFill>
                <a:latin typeface="Arial" charset="0"/>
              </a:rPr>
              <a:t>.</a:t>
            </a:r>
            <a:endParaRPr lang="ru-RU" sz="2000" b="1" dirty="0" smtClean="0">
              <a:solidFill>
                <a:srgbClr val="4E3B30"/>
              </a:solidFill>
              <a:latin typeface="Arial" charset="0"/>
            </a:endParaRPr>
          </a:p>
          <a:p>
            <a:pPr lvl="0" algn="ctr">
              <a:buClr>
                <a:srgbClr val="F0A22E"/>
              </a:buClr>
              <a:buNone/>
            </a:pPr>
            <a:r>
              <a:rPr lang="ru-RU" sz="2000" b="1" i="1" dirty="0" smtClean="0">
                <a:solidFill>
                  <a:srgbClr val="4E3B30"/>
                </a:solidFill>
                <a:latin typeface="Arial" charset="0"/>
              </a:rPr>
              <a:t>(ст.1, Федеральный закон от 24.06.1999 № 120-ФЗ «Об основах системы профилактики безнадзорности и правонарушений несовершеннолетних»).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----_1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5761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4" descr="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0"/>
            <a:ext cx="456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5003800" cy="6080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СЕМЬЯ, НАХОДЯЩАЯСЯ В СОЦИАЛЬНО-ОПАСНОМ ПОЛОЖЕНИИ </a:t>
            </a:r>
            <a:r>
              <a:rPr lang="ru-RU" sz="2400" dirty="0" smtClean="0">
                <a:latin typeface="Arial" charset="0"/>
              </a:rPr>
              <a:t>- это семья, имеющая детей, находящихся в социально-опасном положении, а также семья, где родители или законные представители несовершеннолетних не исполняют свои родительские обязанности по их воспитанию, обучению и содержанию или отрицательно влияют на их поведение либо жестоко обращаются с ними. </a:t>
            </a:r>
            <a:r>
              <a:rPr lang="ru-RU" sz="1800" i="1" dirty="0" smtClean="0">
                <a:latin typeface="Arial" charset="0"/>
              </a:rPr>
              <a:t>(ст.1 Федеральный закон от 24.06.1999 № 120-ФЗ «Об основах системы профилактики безнадзорности и правонарушений несовершеннолетних»)</a:t>
            </a:r>
          </a:p>
        </p:txBody>
      </p:sp>
      <p:pic>
        <p:nvPicPr>
          <p:cNvPr id="22530" name="Picture 4" descr="20120516_17_00_37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141663"/>
            <a:ext cx="43561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a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43561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23850" y="-171450"/>
            <a:ext cx="8686800" cy="12969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effectLst/>
                <a:latin typeface="Arial" charset="0"/>
              </a:rPr>
              <a:t>Критерии такой семьи: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5184775" cy="4826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1. Неисполнение родительских обязанностей по жизнеобеспечению детей (отсутствие у детей необходимой одежды, регулярного питания, несоблюдение санитарно-гигиенических условий.</a:t>
            </a:r>
          </a:p>
        </p:txBody>
      </p:sp>
      <p:pic>
        <p:nvPicPr>
          <p:cNvPr id="23555" name="Picture 6" descr="11m2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114300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4294967295"/>
          </p:nvPr>
        </p:nvSpPr>
        <p:spPr>
          <a:xfrm>
            <a:off x="2051050" y="188913"/>
            <a:ext cx="6624638" cy="58912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smtClean="0">
                <a:latin typeface="Arial" charset="0"/>
              </a:rPr>
              <a:t>2. Отсутствие условий для воспитания детей (отсутствие работы у родителей, жилья и т.д.).</a:t>
            </a:r>
          </a:p>
        </p:txBody>
      </p:sp>
      <p:pic>
        <p:nvPicPr>
          <p:cNvPr id="24578" name="Picture 3" descr="12584_7594_0108201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3325"/>
            <a:ext cx="68040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88913"/>
            <a:ext cx="446405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latin typeface="Arial" charset="0"/>
              </a:rPr>
              <a:t>3. </a:t>
            </a:r>
            <a:r>
              <a:rPr lang="ru-RU" sz="2800" b="1" smtClean="0">
                <a:latin typeface="Arial" charset="0"/>
              </a:rPr>
              <a:t>Отсутствие личного примера в воспитании детей со стороны родителей (пьянство, употребление наркотических средств, аморальный образ жизни)</a:t>
            </a:r>
          </a:p>
        </p:txBody>
      </p:sp>
      <p:pic>
        <p:nvPicPr>
          <p:cNvPr id="25602" name="Picture 3" descr="56309_23091_ad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1272841191_39076248_1193782669_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97200"/>
            <a:ext cx="46434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008-1725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4291013"/>
            <a:ext cx="38512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260350"/>
            <a:ext cx="8686800" cy="58197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4. Вовлечение детей в противоправные действия (попрошайничество, проституция и т.д.).</a:t>
            </a:r>
          </a:p>
        </p:txBody>
      </p:sp>
      <p:pic>
        <p:nvPicPr>
          <p:cNvPr id="26626" name="Picture 6" descr="p_33583_1_gallery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54705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poprosha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16113"/>
            <a:ext cx="42846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967</TotalTime>
  <Words>343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Критерии такой семьи: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яночка</dc:creator>
  <cp:lastModifiedBy>Соцпед</cp:lastModifiedBy>
  <cp:revision>48</cp:revision>
  <cp:lastPrinted>2013-10-29T12:10:00Z</cp:lastPrinted>
  <dcterms:created xsi:type="dcterms:W3CDTF">2013-03-23T09:53:34Z</dcterms:created>
  <dcterms:modified xsi:type="dcterms:W3CDTF">2018-02-19T07:14:09Z</dcterms:modified>
</cp:coreProperties>
</file>