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pos="421" userDrawn="1">
          <p15:clr>
            <a:srgbClr val="A4A3A4"/>
          </p15:clr>
        </p15:guide>
        <p15:guide id="4" pos="3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рий Майоров" initials="" lastIdx="2" clrIdx="0"/>
  <p:cmAuthor id="1" name="Ирина Халина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77"/>
    <a:srgbClr val="FC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304" y="476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0eb63fd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60eb63fd43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0eb63fd4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60eb63fd43_0_19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1372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</a:pPr>
            <a:endParaRPr sz="124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3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9770" flipH="1">
            <a:off x="6979849" y="5324741"/>
            <a:ext cx="1570402" cy="14704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529707" y="3195408"/>
            <a:ext cx="25098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ПРАВИЛ САМОПОДДЕРЖКИ               ДЛЯ РОДИТЕЛЕЙ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6947859" y="2089774"/>
            <a:ext cx="29712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КАК  </a:t>
            </a:r>
            <a:r>
              <a:rPr lang="ru-RU" sz="2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                 ПОДДЕРЖАТЬ СЕБЯ? 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9254" y="301931"/>
            <a:ext cx="1098003" cy="5284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982587" y="3140928"/>
            <a:ext cx="5472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6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50100" y="4406525"/>
            <a:ext cx="282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НАЗВАНИЕ ЦЕНТРА</a:t>
            </a:r>
            <a:endParaRPr b="1"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6757" y="4866364"/>
            <a:ext cx="2837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970825" y="48602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</a:t>
            </a: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ссылка на Центр в ВКонтакте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0268" y="5190247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3970825" y="51720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адрес Центра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640302" y="5476738"/>
            <a:ext cx="2966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3970822" y="54838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</a:t>
            </a: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ссылка на сайте Центра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63825" y="2364250"/>
            <a:ext cx="29712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 </a:t>
            </a:r>
            <a:endParaRPr sz="1300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800" y="3776528"/>
            <a:ext cx="1149900" cy="11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59500" y="3776528"/>
            <a:ext cx="1149900" cy="11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287325" y="492642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792275" y="492642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640300" y="398532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3025" y="982771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85759" y="5812325"/>
            <a:ext cx="207250" cy="2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3970822" y="57352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</a:t>
            </a: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ссылка на Телеграм-канал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0000" y="382825"/>
            <a:ext cx="1709813" cy="11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5126075" y="4014275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14">
            <a:alphaModFix/>
          </a:blip>
          <a:srcRect l="10120" r="12683"/>
          <a:stretch/>
        </p:blipFill>
        <p:spPr>
          <a:xfrm>
            <a:off x="3737100" y="2932675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15">
            <a:alphaModFix/>
          </a:blip>
          <a:srcRect l="11178" r="11618"/>
          <a:stretch/>
        </p:blipFill>
        <p:spPr>
          <a:xfrm>
            <a:off x="5174475" y="2932675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62023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247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6615773" y="113414"/>
            <a:ext cx="3198000" cy="6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99237" y="113414"/>
            <a:ext cx="3198000" cy="6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97315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3486274" y="450006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dirty="0"/>
          </a:p>
        </p:txBody>
      </p:sp>
      <p:sp>
        <p:nvSpPr>
          <p:cNvPr id="121" name="Google Shape;121;p14"/>
          <p:cNvSpPr txBox="1"/>
          <p:nvPr/>
        </p:nvSpPr>
        <p:spPr>
          <a:xfrm>
            <a:off x="3486274" y="3136012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 dirty="0"/>
          </a:p>
        </p:txBody>
      </p:sp>
      <p:sp>
        <p:nvSpPr>
          <p:cNvPr id="122" name="Google Shape;122;p14"/>
          <p:cNvSpPr txBox="1"/>
          <p:nvPr/>
        </p:nvSpPr>
        <p:spPr>
          <a:xfrm>
            <a:off x="6798949" y="450006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4</a:t>
            </a:r>
            <a:endParaRPr>
              <a:solidFill>
                <a:srgbClr val="EC2477"/>
              </a:solidFill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6740221" y="3136012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dirty="0"/>
          </a:p>
        </p:txBody>
      </p:sp>
      <p:sp>
        <p:nvSpPr>
          <p:cNvPr id="124" name="Google Shape;124;p14"/>
          <p:cNvSpPr txBox="1"/>
          <p:nvPr/>
        </p:nvSpPr>
        <p:spPr>
          <a:xfrm>
            <a:off x="213550" y="484576"/>
            <a:ext cx="2893500" cy="27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Поддерживать себя важно и нужно, даже когда сложно одновременно заботиться о детях и о себе. Можно уставать, грустить, злиться</a:t>
            </a:r>
            <a:endParaRPr sz="1200" dirty="0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 «вставать не с той ноги».</a:t>
            </a:r>
            <a:endParaRPr sz="1200" dirty="0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Навык 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«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быть на своей стороне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»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бережно и внимательно относиться  к своим потребност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ям —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отличная опора и для себя самого,                     и для ребенка, который, глядя         на вас, 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перенимает этот навык                         и учится заботиться о себе               не только в бытовом,                           но и в психологическом плане.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213556" y="3434965"/>
            <a:ext cx="2893500" cy="130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None/>
            </a:pPr>
            <a:r>
              <a:rPr lang="ru-RU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ТОГО, ЧТОБЫ НАУЧИТЬСЯ ПОДДЕРЖИВАТЬ СЕБЯ, </a:t>
            </a:r>
            <a:r>
              <a:rPr lang="ru-RU" b="1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ПОПРОБУЙТЕ СЛЕДОВАТЬ НЕСКОЛЬКИМ РЕКОМЕНДАЦИЯМ</a:t>
            </a:r>
            <a:r>
              <a:rPr lang="ru-RU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: 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213555" y="4783290"/>
            <a:ext cx="2971200" cy="39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       СОЧУВСТВОВАТЬ СЕБЕ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12704" y="4647253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1</a:t>
            </a:r>
            <a:endParaRPr dirty="0">
              <a:solidFill>
                <a:srgbClr val="EC2477"/>
              </a:solidFill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3467400" y="3735716"/>
            <a:ext cx="2971200" cy="257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Иногда бывает сложно разрешить себе проживать разные эмоции, особенно негативные. Проживать      и выражать разные  эмоции —          это нормально: плакать, когда грустно или больно, радоваться, когда счастливы. Если злитесь        или раздражены, найдите для себя безопасный способ выразить эмоции: помойте посуду, займитесь спортом, посмотрите любимый фильм или послушайте музыку, просто выдохните.</a:t>
            </a:r>
            <a:endParaRPr lang="ru-RU" dirty="0"/>
          </a:p>
        </p:txBody>
      </p:sp>
      <p:sp>
        <p:nvSpPr>
          <p:cNvPr id="129" name="Google Shape;129;p14"/>
          <p:cNvSpPr txBox="1"/>
          <p:nvPr/>
        </p:nvSpPr>
        <p:spPr>
          <a:xfrm>
            <a:off x="3473904" y="1013294"/>
            <a:ext cx="2965200" cy="221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Обращайте внимание на свое физическое состояние, следите за режимом дня и питанием. 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Важно уделять время себе и тем занятиям, которые восстанавливают силы. Это может быть прогулка по парку        или лесу, </a:t>
            </a: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вязание или другое увлечение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, рыбалка, чтение интересной книги</a:t>
            </a: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или просмотр фильма, просто полежать и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12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отдохнуть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.</a:t>
            </a:r>
            <a:endParaRPr dirty="0"/>
          </a:p>
        </p:txBody>
      </p:sp>
      <p:sp>
        <p:nvSpPr>
          <p:cNvPr id="131" name="Google Shape;131;p14"/>
          <p:cNvSpPr txBox="1"/>
          <p:nvPr/>
        </p:nvSpPr>
        <p:spPr>
          <a:xfrm>
            <a:off x="6808363" y="860889"/>
            <a:ext cx="29652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ru-RU" sz="1200" b="0" i="0" u="none" strike="noStrike" cap="none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Если вы чувствуете,                             что не справляетесь с ситуацией, обязательно обращайтесь                   за помощью и поддержкой к близким людям или специалисту</a:t>
            </a:r>
            <a:r>
              <a:rPr lang="ru-RU" sz="1200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-</a:t>
            </a:r>
            <a:r>
              <a:rPr lang="ru-RU" sz="1200" b="0" i="0" u="none" strike="noStrike" cap="none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психологу. Это поможет вам снять груз ответственности за происходящее, успокоиться и найти                         выход</a:t>
            </a:r>
            <a:r>
              <a:rPr lang="ru-RU" sz="1200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1200" b="0" i="0" u="none" strike="noStrike" cap="none" dirty="0">
                <a:solidFill>
                  <a:srgbClr val="EC2477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из ситуации.</a:t>
            </a:r>
            <a:endParaRPr dirty="0">
              <a:solidFill>
                <a:srgbClr val="EC2477"/>
              </a:solidFill>
              <a:highlight>
                <a:schemeClr val="lt1"/>
              </a:highlight>
            </a:endParaRPr>
          </a:p>
        </p:txBody>
      </p:sp>
      <p:sp>
        <p:nvSpPr>
          <p:cNvPr id="2" name="Google Shape;126;p14">
            <a:extLst>
              <a:ext uri="{FF2B5EF4-FFF2-40B4-BE49-F238E27FC236}">
                <a16:creationId xmlns:a16="http://schemas.microsoft.com/office/drawing/2014/main" id="{EA5E81FE-1D24-1389-D386-5A84DC35FCAA}"/>
              </a:ext>
            </a:extLst>
          </p:cNvPr>
          <p:cNvSpPr txBox="1"/>
          <p:nvPr/>
        </p:nvSpPr>
        <p:spPr>
          <a:xfrm>
            <a:off x="206468" y="5187057"/>
            <a:ext cx="2971200" cy="113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Важно прощать себе ошибки               и меньше критиковать за возможные н</a:t>
            </a:r>
            <a:r>
              <a:rPr lang="ru-RU" sz="120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еудачи в работе/учебе/делах.  </a:t>
            </a: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Хвалить себя за успехи и не винить при неудачах.</a:t>
            </a:r>
            <a:endParaRPr lang="ru-RU" dirty="0">
              <a:solidFill>
                <a:srgbClr val="EC2477"/>
              </a:solidFill>
            </a:endParaRPr>
          </a:p>
        </p:txBody>
      </p:sp>
      <p:sp>
        <p:nvSpPr>
          <p:cNvPr id="3" name="Google Shape;126;p14">
            <a:extLst>
              <a:ext uri="{FF2B5EF4-FFF2-40B4-BE49-F238E27FC236}">
                <a16:creationId xmlns:a16="http://schemas.microsoft.com/office/drawing/2014/main" id="{11A936BD-7B15-936D-E0FC-816984A8B615}"/>
              </a:ext>
            </a:extLst>
          </p:cNvPr>
          <p:cNvSpPr txBox="1"/>
          <p:nvPr/>
        </p:nvSpPr>
        <p:spPr>
          <a:xfrm>
            <a:off x="3893393" y="585307"/>
            <a:ext cx="2601910" cy="39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Golos Text"/>
                <a:ea typeface="Golos Text"/>
                <a:cs typeface="Golos Text"/>
                <a:sym typeface="Golos Text"/>
              </a:rPr>
              <a:t>ВОССТАНАВЛИВАТЬ СИЛЫ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Google Shape;126;p14">
            <a:extLst>
              <a:ext uri="{FF2B5EF4-FFF2-40B4-BE49-F238E27FC236}">
                <a16:creationId xmlns:a16="http://schemas.microsoft.com/office/drawing/2014/main" id="{590A0EB1-07C6-3321-58C9-11CDB703C7D0}"/>
              </a:ext>
            </a:extLst>
          </p:cNvPr>
          <p:cNvSpPr txBox="1"/>
          <p:nvPr/>
        </p:nvSpPr>
        <p:spPr>
          <a:xfrm>
            <a:off x="3893393" y="3168839"/>
            <a:ext cx="2797540" cy="60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Golos Text"/>
                <a:ea typeface="Golos Text"/>
                <a:cs typeface="Golos Text"/>
                <a:sym typeface="Golos Text"/>
              </a:rPr>
              <a:t>ПИНИМАТЬ И СПРАВЛЯТЬСЯ С ЭМОЦИЯМИ</a:t>
            </a:r>
          </a:p>
        </p:txBody>
      </p:sp>
      <p:sp>
        <p:nvSpPr>
          <p:cNvPr id="7" name="Google Shape;126;p14">
            <a:extLst>
              <a:ext uri="{FF2B5EF4-FFF2-40B4-BE49-F238E27FC236}">
                <a16:creationId xmlns:a16="http://schemas.microsoft.com/office/drawing/2014/main" id="{6425C8D2-55E6-A113-7D0C-92EF73DA64B2}"/>
              </a:ext>
            </a:extLst>
          </p:cNvPr>
          <p:cNvSpPr txBox="1"/>
          <p:nvPr/>
        </p:nvSpPr>
        <p:spPr>
          <a:xfrm>
            <a:off x="7205111" y="3168839"/>
            <a:ext cx="2601910" cy="60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УЗНАВАТЬ БОЛЬШЕ             О ДЕТЯХ И ИХ РАЗВИТИИ</a:t>
            </a:r>
          </a:p>
        </p:txBody>
      </p:sp>
      <p:sp>
        <p:nvSpPr>
          <p:cNvPr id="8" name="Google Shape;128;p14">
            <a:extLst>
              <a:ext uri="{FF2B5EF4-FFF2-40B4-BE49-F238E27FC236}">
                <a16:creationId xmlns:a16="http://schemas.microsoft.com/office/drawing/2014/main" id="{FC55E42E-1583-DD98-54D6-28152062028C}"/>
              </a:ext>
            </a:extLst>
          </p:cNvPr>
          <p:cNvSpPr txBox="1"/>
          <p:nvPr/>
        </p:nvSpPr>
        <p:spPr>
          <a:xfrm>
            <a:off x="6822468" y="3735716"/>
            <a:ext cx="2971200" cy="257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Участвуйте в разных мероприятиях для родителей: семинарах, лекциях, где можно узнать больше                    об изменениях в подростковом возрасте, задать вопросы                      о воспитании детей и поделиться опытом с другими родителями. Чтение книг и прослушивание вебинаров по детской                             и подростковой психологии расширят знания  о потребностях      и поведении детей в разном возрасте.</a:t>
            </a:r>
          </a:p>
        </p:txBody>
      </p:sp>
      <p:sp>
        <p:nvSpPr>
          <p:cNvPr id="17" name="Google Shape;126;p14">
            <a:extLst>
              <a:ext uri="{FF2B5EF4-FFF2-40B4-BE49-F238E27FC236}">
                <a16:creationId xmlns:a16="http://schemas.microsoft.com/office/drawing/2014/main" id="{B366CE59-0B72-50E9-566F-9C8DF61CB6D5}"/>
              </a:ext>
            </a:extLst>
          </p:cNvPr>
          <p:cNvSpPr txBox="1"/>
          <p:nvPr/>
        </p:nvSpPr>
        <p:spPr>
          <a:xfrm>
            <a:off x="7196146" y="585307"/>
            <a:ext cx="2601910" cy="39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ПРОСИТЬ О ПОМОЩИ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402</Words>
  <Application>Microsoft Office PowerPoint</Application>
  <PresentationFormat>Лист A4 (210x297 мм)</PresentationFormat>
  <Paragraphs>33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Golos Text</vt:lpstr>
      <vt:lpstr>Times New Roman</vt:lpstr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Ирина Халина</cp:lastModifiedBy>
  <cp:revision>4</cp:revision>
  <dcterms:modified xsi:type="dcterms:W3CDTF">2023-08-14T06:48:49Z</dcterms:modified>
</cp:coreProperties>
</file>