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9144000" cy="685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  <p:embeddedFont>
      <p:font typeface="Golos Text SemiBold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0" y="68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04ad487c9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9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804ad487c9_8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980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</a:pPr>
            <a:endParaRPr sz="124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3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3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3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46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38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35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62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4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46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3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6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3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27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23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19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3650100" y="3786249"/>
            <a:ext cx="282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НАЗВАНИЕ ЦЕНТРА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3970825" y="41744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ц</a:t>
            </a: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ентр в ВКонтакте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3970825" y="44862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адрес 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ц</a:t>
            </a: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ентра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сайте 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ц</a:t>
            </a: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ентра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https://ссылка на </a:t>
            </a:r>
            <a:r>
              <a:rPr lang="ru-RU" sz="10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т</a:t>
            </a:r>
            <a:r>
              <a:rPr lang="ru-RU" sz="10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елеграм-канал</a:t>
            </a:r>
            <a:endParaRPr sz="1000" b="0" i="0" u="none" strike="noStrike" cap="none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7409249" y="3227345"/>
            <a:ext cx="2509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РЕКОМЕНДАЦИИ               ДЛЯ РОДИТЕЛЕЙ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6947859" y="2089774"/>
            <a:ext cx="2971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КАК                    МОТИВИРОВАТЬ ПОДРОСТКА? </a:t>
            </a:r>
            <a:endParaRPr sz="2300"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72361">
            <a:off x="7152450" y="4271153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240025" y="2506308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14125" y="2089774"/>
            <a:ext cx="28209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БОЛЬШЕ ПОЛЕЗНОЙ ИНФОРМАЦИИ О ПОДРОСТКАХ   </a:t>
            </a:r>
            <a:br>
              <a:rPr lang="ru-RU" sz="130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1300" b="0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– В СОЦИАЛЬНЫХ СЕТЯХ </a:t>
            </a:r>
            <a:r>
              <a:rPr lang="ru-RU" sz="13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ФЕДЕРАЛЬНОГО ПОДРОСТКОВОГО ЦЕНТРА</a:t>
            </a:r>
            <a:endParaRPr sz="13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4"/>
          <p:cNvGrpSpPr/>
          <p:nvPr/>
        </p:nvGrpSpPr>
        <p:grpSpPr>
          <a:xfrm>
            <a:off x="3640300" y="2089774"/>
            <a:ext cx="2635675" cy="1329882"/>
            <a:chOff x="3640300" y="2089774"/>
            <a:chExt cx="2635675" cy="1329882"/>
          </a:xfrm>
        </p:grpSpPr>
        <p:sp>
          <p:nvSpPr>
            <p:cNvPr id="133" name="Google Shape;133;p14"/>
            <p:cNvSpPr txBox="1"/>
            <p:nvPr/>
          </p:nvSpPr>
          <p:spPr>
            <a:xfrm>
              <a:off x="3640300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ВКонтакте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5126075" y="3137956"/>
              <a:ext cx="11499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Телеграм-канал</a:t>
              </a:r>
              <a:endParaRPr sz="1000" b="1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135" name="Google Shape;135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4"/>
          <p:cNvSpPr txBox="1"/>
          <p:nvPr/>
        </p:nvSpPr>
        <p:spPr>
          <a:xfrm>
            <a:off x="293188" y="4834431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ВКонтакте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1778963" y="4834431"/>
            <a:ext cx="1149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Телеграм-канал</a:t>
            </a:r>
            <a:endParaRPr sz="1000" b="1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987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16">
            <a:alphaModFix/>
          </a:blip>
          <a:srcRect l="10120" r="12683"/>
          <a:stretch/>
        </p:blipFill>
        <p:spPr>
          <a:xfrm>
            <a:off x="3737100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17">
            <a:alphaModFix/>
          </a:blip>
          <a:srcRect l="11178" r="11618"/>
          <a:stretch/>
        </p:blipFill>
        <p:spPr>
          <a:xfrm>
            <a:off x="5174475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2477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6615775" y="-127090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-102275" y="-99050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/>
        </p:nvSpPr>
        <p:spPr>
          <a:xfrm>
            <a:off x="162868" y="4218830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162868" y="289718"/>
            <a:ext cx="30099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Поддержание детской мотивации — это вопрос, который важно держать в фокусе внимания</a:t>
            </a:r>
            <a:endParaRPr sz="95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Мотивация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—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побуждение к деятельности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удовлетворения внутренних потребностей</a:t>
            </a:r>
            <a:endParaRPr sz="95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Что сделать для того, чтобы подростку хотелось учиться, чтобы он с горящими глазами шел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 школу, старался взять больше от процесса учебы? Единого рецепта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этого нет,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но есть несколько советов для поддержания внутренней мотивации ребенка к обучению </a:t>
            </a:r>
            <a:b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или другой деятельност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ь</a:t>
            </a:r>
            <a:endParaRPr sz="950" dirty="0"/>
          </a:p>
        </p:txBody>
      </p:sp>
      <p:sp>
        <p:nvSpPr>
          <p:cNvPr id="154" name="Google Shape;154;p15"/>
          <p:cNvSpPr txBox="1"/>
          <p:nvPr/>
        </p:nvSpPr>
        <p:spPr>
          <a:xfrm>
            <a:off x="162868" y="2470721"/>
            <a:ext cx="3009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ДЛЯ ТОГО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ЧТОБЫ ПОДДЕРЖИВАТЬ ПОДРОСТКА 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 БЫТЬ ЕМУ 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НАСТАВНИК</a:t>
            </a:r>
            <a:r>
              <a:rPr lang="ru-RU" sz="1000" b="1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ОМ</a:t>
            </a:r>
            <a:r>
              <a:rPr lang="ru-RU" sz="10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ПОПРОБУЙТЕ СЛЕДОВАТЬ НЕСКОЛЬКИМ РЕКОМЕНДАЦИЯМ: </a:t>
            </a:r>
            <a:endParaRPr sz="1000" b="0" i="0" u="none" strike="noStrike" cap="none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564995" y="3363514"/>
            <a:ext cx="26199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i="0" u="none" strike="noStrike" cap="none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ИЩИТЕ ПРАВИЛЬНЫЕ</a:t>
            </a:r>
            <a:r>
              <a:rPr lang="ru-RU" sz="950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 </a:t>
            </a:r>
            <a:r>
              <a:rPr lang="ru-RU" sz="950" i="0" u="none" strike="noStrike" cap="none" dirty="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РОЛЕВЫЕ МОДЕЛИ И СОЦИАЛЬНЫЕ ГРУППЫ</a:t>
            </a:r>
            <a:endParaRPr sz="950" i="0" u="none" strike="noStrike" cap="none" dirty="0">
              <a:solidFill>
                <a:srgbClr val="EC2477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162868" y="3208136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sz="1400" b="0" i="0" u="none" strike="noStrike" cap="none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162868" y="4675280"/>
            <a:ext cx="29652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Возможно, нужно найти кружки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с повышенной сложностью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ч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тобы подростку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не было скучно 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162868" y="3692951"/>
            <a:ext cx="29208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Хорошо, когда есть с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реда, в которой ребенку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хочется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развиваться и чего-то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добиваться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564995" y="4335011"/>
            <a:ext cx="26019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СЛЕДИТЕ ЗА УРОВНЕМ </a:t>
            </a:r>
            <a:b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</a:br>
            <a:r>
              <a:rPr lang="ru-RU" sz="950" i="0" u="none" strike="noStrike" cap="none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УЧЕБНОЙ ПРОГРАММЫ</a:t>
            </a:r>
            <a:endParaRPr sz="950" i="0" u="none" strike="noStrike" cap="none">
              <a:solidFill>
                <a:srgbClr val="EC2477"/>
              </a:solidFill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7BD7E9F-621A-0641-B076-62892DF6D083}"/>
              </a:ext>
            </a:extLst>
          </p:cNvPr>
          <p:cNvGrpSpPr/>
          <p:nvPr/>
        </p:nvGrpSpPr>
        <p:grpSpPr>
          <a:xfrm>
            <a:off x="6808363" y="289718"/>
            <a:ext cx="3027107" cy="1191821"/>
            <a:chOff x="6808363" y="289718"/>
            <a:chExt cx="3027107" cy="1191821"/>
          </a:xfrm>
        </p:grpSpPr>
        <p:sp>
          <p:nvSpPr>
            <p:cNvPr id="161" name="Google Shape;161;p15"/>
            <p:cNvSpPr txBox="1"/>
            <p:nvPr/>
          </p:nvSpPr>
          <p:spPr>
            <a:xfrm>
              <a:off x="6808363" y="28971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7233570" y="544079"/>
              <a:ext cx="2601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ИЗБЕГАЙТЕ СРАВНЕНИЙ 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6808363" y="768739"/>
              <a:ext cx="2971200" cy="7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сравнивайте подростка с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его одноклассниками в плане внешнего вида, личностных качеств, успеваемости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, причем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в лучшую, так и в худшую сторону</a:t>
              </a:r>
              <a:endParaRPr sz="95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6BB4C98-843C-F7D3-1A0B-E89647D17E26}"/>
              </a:ext>
            </a:extLst>
          </p:cNvPr>
          <p:cNvGrpSpPr/>
          <p:nvPr/>
        </p:nvGrpSpPr>
        <p:grpSpPr>
          <a:xfrm>
            <a:off x="3442686" y="4218830"/>
            <a:ext cx="3036909" cy="2078147"/>
            <a:chOff x="3442686" y="3691995"/>
            <a:chExt cx="3036909" cy="2078147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3442686" y="3874736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7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3442686" y="4180142"/>
              <a:ext cx="2965200" cy="15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1600"/>
                </a:spcBef>
                <a:spcAft>
                  <a:spcPts val="1200"/>
                </a:spcAft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При обсуждении стоит делать акцент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на том, какие личностные качества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 навыки необходимы для той или иной профессии, </a:t>
              </a:r>
              <a:b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оценивая при этом личность. «Давайте обсудим, какие навыки и свойства характера необходимы для того, чтобы стать хорошим программистом» вместо «Профессия программиста тебе точно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подойдет, там ведь нужно хорошее внимание и усидчивость, а еще у тебя 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3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по алгебре»</a:t>
              </a:r>
              <a:endParaRPr sz="9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3877695" y="3691995"/>
              <a:ext cx="2601900" cy="7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ОБСУЖДАЙТЕ С ПОДРОСТКОМ   </a:t>
              </a:r>
              <a:b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ЕГО ПЕРСПЕКТИВЫ И Ц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ЕЛИ — </a:t>
              </a:r>
              <a:b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КАК БЛИЗКИЕ,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ТАК И ОТДАЛЕННЫЕ,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 </a:t>
              </a:r>
              <a:b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В ТОМ ЧИСЛЕ  И ПРОФЕССИОНАЛЬНЫЕ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162868" y="5534255"/>
            <a:ext cx="29712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Давайте  возможность р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асставлять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приоритеты,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позволяйте ориентироваться</a:t>
            </a:r>
            <a:b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в  том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что интересно. 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Можно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подключ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ить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психолога, другого значимого взрослого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, который с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 помощью вопросов сможет натолк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нуть подростка 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на размышлени</a:t>
            </a:r>
            <a:r>
              <a:rPr lang="ru-RU" sz="950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я</a:t>
            </a:r>
            <a:endParaRPr sz="95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162868" y="5054110"/>
            <a:ext cx="547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ru-RU" sz="3500" b="1" i="0" u="none" strike="noStrike" cap="none" dirty="0">
                <a:solidFill>
                  <a:srgbClr val="EC2477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sz="1400" b="0" i="0" u="none" strike="noStrike" cap="none" dirty="0">
              <a:solidFill>
                <a:srgbClr val="EC24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564995" y="5325760"/>
            <a:ext cx="2797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950">
                <a:solidFill>
                  <a:srgbClr val="EC2477"/>
                </a:solidFill>
                <a:latin typeface="Golos Text SemiBold"/>
                <a:ea typeface="Golos Text SemiBold"/>
                <a:cs typeface="Golos Text SemiBold"/>
                <a:sym typeface="Golos Text SemiBold"/>
              </a:rPr>
              <a:t>ПООЩРЯЙТЕ САМОСТОЯТЕЛЬНОСТЬ</a:t>
            </a:r>
            <a:endParaRPr sz="950">
              <a:latin typeface="Golos Text SemiBold"/>
              <a:ea typeface="Golos Text SemiBold"/>
              <a:cs typeface="Golos Text SemiBold"/>
              <a:sym typeface="Golos Text SemiBold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266B074-4CAE-2905-096D-D3BCE0245520}"/>
              </a:ext>
            </a:extLst>
          </p:cNvPr>
          <p:cNvGrpSpPr/>
          <p:nvPr/>
        </p:nvGrpSpPr>
        <p:grpSpPr>
          <a:xfrm>
            <a:off x="3442686" y="1875251"/>
            <a:ext cx="3232509" cy="909324"/>
            <a:chOff x="3442686" y="1640184"/>
            <a:chExt cx="3232509" cy="909324"/>
          </a:xfrm>
        </p:grpSpPr>
        <p:sp>
          <p:nvSpPr>
            <p:cNvPr id="168" name="Google Shape;168;p15"/>
            <p:cNvSpPr txBox="1"/>
            <p:nvPr/>
          </p:nvSpPr>
          <p:spPr>
            <a:xfrm>
              <a:off x="3442686" y="1640184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3877695" y="1754889"/>
              <a:ext cx="27975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КОГДА ХВАЛИТЕ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, ПОДЧЕРКИВАЙТЕ АКТИВНУЮ РОЛЬ ПОДРОСТКА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3442686" y="2129208"/>
              <a:ext cx="2971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 «Я тобой довольна», а «Ты, должно быть, так горд собой сейчас!»</a:t>
              </a: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AFC3168-9C86-203D-607C-C75602410726}"/>
              </a:ext>
            </a:extLst>
          </p:cNvPr>
          <p:cNvGrpSpPr/>
          <p:nvPr/>
        </p:nvGrpSpPr>
        <p:grpSpPr>
          <a:xfrm>
            <a:off x="3442686" y="3035212"/>
            <a:ext cx="3232509" cy="932980"/>
            <a:chOff x="3442686" y="2699358"/>
            <a:chExt cx="3232509" cy="932980"/>
          </a:xfrm>
        </p:grpSpPr>
        <p:sp>
          <p:nvSpPr>
            <p:cNvPr id="171" name="Google Shape;171;p15"/>
            <p:cNvSpPr txBox="1"/>
            <p:nvPr/>
          </p:nvSpPr>
          <p:spPr>
            <a:xfrm>
              <a:off x="3442686" y="272110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3877695" y="2699358"/>
              <a:ext cx="2797500" cy="5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ОБРАЩАЙТЕ ВНИМАНИЕ НА СИТУАЦИИ, КОГДА ПОДРОСТОК ПРИНЯЛ ОСОЗНАННОЕ РЕШЕНИЕ,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СДЕЛАЛ ВЫБОР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3" name="Google Shape;173;p15"/>
            <p:cNvSpPr txBox="1"/>
            <p:nvPr/>
          </p:nvSpPr>
          <p:spPr>
            <a:xfrm>
              <a:off x="3442686" y="3212038"/>
              <a:ext cx="2971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Говорите подростку: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«Да, смотри</a:t>
              </a:r>
              <a:b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как это круто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!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Это взрослая позиция»</a:t>
              </a:r>
              <a:endParaRPr sz="95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469DFA5-99B5-BB94-7A63-13F3306221DF}"/>
              </a:ext>
            </a:extLst>
          </p:cNvPr>
          <p:cNvGrpSpPr/>
          <p:nvPr/>
        </p:nvGrpSpPr>
        <p:grpSpPr>
          <a:xfrm>
            <a:off x="6808363" y="1498270"/>
            <a:ext cx="3027107" cy="1619775"/>
            <a:chOff x="6808363" y="1640184"/>
            <a:chExt cx="3027107" cy="1619775"/>
          </a:xfrm>
        </p:grpSpPr>
        <p:sp>
          <p:nvSpPr>
            <p:cNvPr id="174" name="Google Shape;174;p15"/>
            <p:cNvSpPr txBox="1"/>
            <p:nvPr/>
          </p:nvSpPr>
          <p:spPr>
            <a:xfrm>
              <a:off x="6808363" y="1640184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9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7233570" y="1732137"/>
              <a:ext cx="26019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ИСПОЛЬЗУЙТЕ ПОЛОЖИТЕЛЬНОЕ ПОДКРЕПЛЕНИЕ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808363" y="2108559"/>
              <a:ext cx="2971200" cy="1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Вместо того чтобы критиковать за плохие оценки или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невыполненные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домашние задания,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поощря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йте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за усилия и прогресс.     Например, можно похвалить ребенка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за то, что он потратил много времени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на подготовку к контрольной работе,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даже если результаты не самые лучшие</a:t>
              </a:r>
              <a:endParaRPr sz="95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A914543-A6FF-A3E2-4993-91009ADDA475}"/>
              </a:ext>
            </a:extLst>
          </p:cNvPr>
          <p:cNvGrpSpPr/>
          <p:nvPr/>
        </p:nvGrpSpPr>
        <p:grpSpPr>
          <a:xfrm>
            <a:off x="6808363" y="3134776"/>
            <a:ext cx="3256265" cy="1755702"/>
            <a:chOff x="6808363" y="3171403"/>
            <a:chExt cx="3256265" cy="1755702"/>
          </a:xfrm>
        </p:grpSpPr>
        <p:sp>
          <p:nvSpPr>
            <p:cNvPr id="177" name="Google Shape;177;p15"/>
            <p:cNvSpPr txBox="1"/>
            <p:nvPr/>
          </p:nvSpPr>
          <p:spPr>
            <a:xfrm>
              <a:off x="6808363" y="3171403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10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7462728" y="3425651"/>
              <a:ext cx="2601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ИСПОЛЬЗУЙТЕ ВЫЗОВЫ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6808363" y="3629605"/>
              <a:ext cx="2696400" cy="12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Подросток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может принять вызов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 сделать что-то новое и интересное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. 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апример, каждый день учить новое слово на иностранном я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зыке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или дать обещание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ч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итать одну книгу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 месяц. Такие вызовы помогут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улучшить учебные навыки и ощутить удовольствие </a:t>
              </a:r>
              <a:b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от достижения поставленных целей</a:t>
              </a:r>
              <a:endParaRPr sz="95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5D7CAF5-AF2F-4E1E-F185-F93A08E0BFF2}"/>
              </a:ext>
            </a:extLst>
          </p:cNvPr>
          <p:cNvGrpSpPr/>
          <p:nvPr/>
        </p:nvGrpSpPr>
        <p:grpSpPr>
          <a:xfrm>
            <a:off x="6808363" y="4907209"/>
            <a:ext cx="3254262" cy="1632346"/>
            <a:chOff x="6808363" y="4907209"/>
            <a:chExt cx="3254262" cy="1632346"/>
          </a:xfrm>
        </p:grpSpPr>
        <p:sp>
          <p:nvSpPr>
            <p:cNvPr id="180" name="Google Shape;180;p15"/>
            <p:cNvSpPr txBox="1"/>
            <p:nvPr/>
          </p:nvSpPr>
          <p:spPr>
            <a:xfrm>
              <a:off x="6808363" y="4907209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11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7460725" y="5014682"/>
              <a:ext cx="26019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ПОКАЖИТЕ, ЧТО У ЛЮБОЙ </a:t>
              </a:r>
              <a:b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</a:br>
              <a:r>
                <a:rPr lang="ru-RU" sz="950" i="0" u="none" strike="noStrike" cap="none" dirty="0">
                  <a:solidFill>
                    <a:srgbClr val="EC2477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ПРОБЛЕМЫ ЕСТЬ РЕШЕНИЕ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6808363" y="5388155"/>
              <a:ext cx="2696400" cy="11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Полученная за контрольную 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двойка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или неаттестация в четве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рти —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эт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о не приговор. Обсудите, что привело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b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</a:b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к такой ситуации и совместно продумайте пути ее решения,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при необходимости подключив</a:t>
              </a:r>
              <a:r>
                <a:rPr lang="ru-RU" sz="950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внешних специалистов (например, психологов)</a:t>
              </a:r>
              <a:endParaRPr sz="95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8F7DF5C-C3EB-310D-E2FD-84A7AA45E30F}"/>
              </a:ext>
            </a:extLst>
          </p:cNvPr>
          <p:cNvGrpSpPr/>
          <p:nvPr/>
        </p:nvGrpSpPr>
        <p:grpSpPr>
          <a:xfrm>
            <a:off x="3442686" y="289718"/>
            <a:ext cx="3232509" cy="1334896"/>
            <a:chOff x="3442686" y="289718"/>
            <a:chExt cx="3232509" cy="1334896"/>
          </a:xfrm>
        </p:grpSpPr>
        <p:sp>
          <p:nvSpPr>
            <p:cNvPr id="183" name="Google Shape;183;p15"/>
            <p:cNvSpPr txBox="1"/>
            <p:nvPr/>
          </p:nvSpPr>
          <p:spPr>
            <a:xfrm>
              <a:off x="3442686" y="289718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3877695" y="395906"/>
              <a:ext cx="27975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СЛЕДИТЕ ЗА СОЦИАЛЬНО</a:t>
              </a:r>
              <a:r>
                <a:rPr lang="ru-RU" sz="950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-</a:t>
              </a:r>
              <a:r>
                <a:rPr lang="ru-RU" sz="950" i="0" u="none" strike="noStrike" cap="none" dirty="0">
                  <a:solidFill>
                    <a:schemeClr val="lt1"/>
                  </a:solidFill>
                  <a:latin typeface="Golos Text SemiBold"/>
                  <a:ea typeface="Golos Text SemiBold"/>
                  <a:cs typeface="Golos Text SemiBold"/>
                  <a:sym typeface="Golos Text SemiBold"/>
                </a:rPr>
                <a:t> ЭМОЦИОНАЛЬНОЙ СФЕРОЙ</a:t>
              </a:r>
              <a:endParaRPr sz="950" dirty="0">
                <a:latin typeface="Golos Text SemiBold"/>
                <a:ea typeface="Golos Text SemiBold"/>
                <a:cs typeface="Golos Text SemiBold"/>
                <a:sym typeface="Golos Text SemiBold"/>
              </a:endParaRPr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3442686" y="765714"/>
              <a:ext cx="29712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Важно помочь подростку управлять своими эмоциями и реагировать на стрессовые ситуации, развивать навыки социальной адаптации. В первую очередь это пример родите</a:t>
              </a:r>
              <a:r>
                <a:rPr lang="ru-RU" sz="950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лей — н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ачинаем с себя</a:t>
              </a: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573</Words>
  <Application>Microsoft Office PowerPoint</Application>
  <PresentationFormat>Лист A4 (210x297 мм)</PresentationFormat>
  <Paragraphs>49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Golos Text</vt:lpstr>
      <vt:lpstr>Golos Text SemiBold</vt:lpstr>
      <vt:lpstr>Calibri</vt:lpstr>
      <vt:lpstr>Arial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 Халина</cp:lastModifiedBy>
  <cp:revision>3</cp:revision>
  <dcterms:modified xsi:type="dcterms:W3CDTF">2023-09-19T10:09:15Z</dcterms:modified>
</cp:coreProperties>
</file>